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58" r:id="rId2"/>
    <p:sldId id="256" r:id="rId3"/>
    <p:sldId id="257" r:id="rId4"/>
  </p:sldIdLst>
  <p:sldSz cx="7559675" cy="10439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1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orient="horz" pos="564" userDrawn="1">
          <p15:clr>
            <a:srgbClr val="A4A3A4"/>
          </p15:clr>
        </p15:guide>
        <p15:guide id="4" pos="226" userDrawn="1">
          <p15:clr>
            <a:srgbClr val="A4A3A4"/>
          </p15:clr>
        </p15:guide>
        <p15:guide id="5" orient="horz" pos="653" userDrawn="1">
          <p15:clr>
            <a:srgbClr val="A4A3A4"/>
          </p15:clr>
        </p15:guide>
        <p15:guide id="6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1E4"/>
    <a:srgbClr val="ADE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026" y="-893"/>
      </p:cViewPr>
      <p:guideLst>
        <p:guide orient="horz" pos="3731"/>
        <p:guide pos="2381"/>
        <p:guide orient="horz" pos="564"/>
        <p:guide pos="226"/>
        <p:guide orient="horz" pos="653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4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47560;&#52992;&#54021;%20&#45824;&#51025;\&#49328;&#53188;&#50836;&#52397;-&#44592;&#49696;&#51088;&#47308;\131018.&#50676;&#51204;&#46020;&#50984;(&#50728;&#46020;&#48324;).VIXUM&#44592;&#49696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47560;&#52992;&#54021;%20&#45824;&#51025;\&#49328;&#53188;&#50836;&#52397;-&#44592;&#49696;&#51088;&#47308;\&#53685;&#54633;%20&#47928;&#49436;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10mm</c:v>
                </c:pt>
              </c:strCache>
            </c:strRef>
          </c:tx>
          <c:spPr>
            <a:ln w="63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Sheet1!$B$2:$B$19</c:f>
              <c:numCache>
                <c:formatCode>General</c:formatCode>
                <c:ptCount val="18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  <c:pt idx="15">
                  <c:v>3150</c:v>
                </c:pt>
                <c:pt idx="16">
                  <c:v>4000</c:v>
                </c:pt>
                <c:pt idx="17">
                  <c:v>5000</c:v>
                </c:pt>
              </c:numCache>
            </c:numRef>
          </c:cat>
          <c:val>
            <c:numRef>
              <c:f>Sheet1!$C$2:$C$19</c:f>
              <c:numCache>
                <c:formatCode>General</c:formatCode>
                <c:ptCount val="18"/>
                <c:pt idx="0">
                  <c:v>0.04</c:v>
                </c:pt>
                <c:pt idx="1">
                  <c:v>0.03</c:v>
                </c:pt>
                <c:pt idx="2">
                  <c:v>7.0000000000000007E-2</c:v>
                </c:pt>
                <c:pt idx="3">
                  <c:v>0.06</c:v>
                </c:pt>
                <c:pt idx="4">
                  <c:v>0.1</c:v>
                </c:pt>
                <c:pt idx="5">
                  <c:v>0.13</c:v>
                </c:pt>
                <c:pt idx="6">
                  <c:v>0.17</c:v>
                </c:pt>
                <c:pt idx="7">
                  <c:v>0.23</c:v>
                </c:pt>
                <c:pt idx="8">
                  <c:v>0.28999999999999998</c:v>
                </c:pt>
                <c:pt idx="9">
                  <c:v>0.39</c:v>
                </c:pt>
                <c:pt idx="10">
                  <c:v>0.41</c:v>
                </c:pt>
                <c:pt idx="11">
                  <c:v>0.51</c:v>
                </c:pt>
                <c:pt idx="12">
                  <c:v>0.59</c:v>
                </c:pt>
                <c:pt idx="13">
                  <c:v>0.65</c:v>
                </c:pt>
                <c:pt idx="14">
                  <c:v>0.66</c:v>
                </c:pt>
                <c:pt idx="15">
                  <c:v>0.72</c:v>
                </c:pt>
                <c:pt idx="16">
                  <c:v>0.73</c:v>
                </c:pt>
                <c:pt idx="17">
                  <c:v>0.74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161-4C39-B6B6-5527E78D9C4F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25mm</c:v>
                </c:pt>
              </c:strCache>
            </c:strRef>
          </c:tx>
          <c:spPr>
            <a:ln w="63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Sheet1!$B$2:$B$19</c:f>
              <c:numCache>
                <c:formatCode>General</c:formatCode>
                <c:ptCount val="18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  <c:pt idx="15">
                  <c:v>3150</c:v>
                </c:pt>
                <c:pt idx="16">
                  <c:v>4000</c:v>
                </c:pt>
                <c:pt idx="17">
                  <c:v>5000</c:v>
                </c:pt>
              </c:numCache>
            </c:numRef>
          </c:cat>
          <c:val>
            <c:numRef>
              <c:f>Sheet1!$D$2:$D$19</c:f>
              <c:numCache>
                <c:formatCode>General</c:formatCode>
                <c:ptCount val="18"/>
                <c:pt idx="0">
                  <c:v>0.06</c:v>
                </c:pt>
                <c:pt idx="1">
                  <c:v>0.04</c:v>
                </c:pt>
                <c:pt idx="2">
                  <c:v>0.06</c:v>
                </c:pt>
                <c:pt idx="3">
                  <c:v>0.14000000000000001</c:v>
                </c:pt>
                <c:pt idx="4">
                  <c:v>0.16</c:v>
                </c:pt>
                <c:pt idx="5">
                  <c:v>0.23</c:v>
                </c:pt>
                <c:pt idx="6">
                  <c:v>0.31</c:v>
                </c:pt>
                <c:pt idx="7">
                  <c:v>0.4</c:v>
                </c:pt>
                <c:pt idx="8">
                  <c:v>0.52</c:v>
                </c:pt>
                <c:pt idx="9">
                  <c:v>0.63</c:v>
                </c:pt>
                <c:pt idx="10">
                  <c:v>0.69</c:v>
                </c:pt>
                <c:pt idx="11">
                  <c:v>0.8</c:v>
                </c:pt>
                <c:pt idx="12">
                  <c:v>0.85</c:v>
                </c:pt>
                <c:pt idx="13">
                  <c:v>0.91</c:v>
                </c:pt>
                <c:pt idx="14">
                  <c:v>0.9</c:v>
                </c:pt>
                <c:pt idx="15">
                  <c:v>0.92</c:v>
                </c:pt>
                <c:pt idx="16">
                  <c:v>0.93</c:v>
                </c:pt>
                <c:pt idx="17">
                  <c:v>0.95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161-4C39-B6B6-5527E78D9C4F}"/>
            </c:ext>
          </c:extLst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50mm</c:v>
                </c:pt>
              </c:strCache>
            </c:strRef>
          </c:tx>
          <c:spPr>
            <a:ln w="63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Sheet1!$B$2:$B$19</c:f>
              <c:numCache>
                <c:formatCode>General</c:formatCode>
                <c:ptCount val="18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  <c:pt idx="15">
                  <c:v>3150</c:v>
                </c:pt>
                <c:pt idx="16">
                  <c:v>4000</c:v>
                </c:pt>
                <c:pt idx="17">
                  <c:v>5000</c:v>
                </c:pt>
              </c:numCache>
            </c:numRef>
          </c:cat>
          <c:val>
            <c:numRef>
              <c:f>Sheet1!$E$2:$E$19</c:f>
              <c:numCache>
                <c:formatCode>General</c:formatCode>
                <c:ptCount val="18"/>
                <c:pt idx="0">
                  <c:v>0.08</c:v>
                </c:pt>
                <c:pt idx="1">
                  <c:v>0.1</c:v>
                </c:pt>
                <c:pt idx="2">
                  <c:v>0.16</c:v>
                </c:pt>
                <c:pt idx="3">
                  <c:v>0.31</c:v>
                </c:pt>
                <c:pt idx="4">
                  <c:v>0.42</c:v>
                </c:pt>
                <c:pt idx="5">
                  <c:v>0.56999999999999995</c:v>
                </c:pt>
                <c:pt idx="6">
                  <c:v>0.71</c:v>
                </c:pt>
                <c:pt idx="7">
                  <c:v>0.88</c:v>
                </c:pt>
                <c:pt idx="8">
                  <c:v>0.94</c:v>
                </c:pt>
                <c:pt idx="9">
                  <c:v>1.04</c:v>
                </c:pt>
                <c:pt idx="10">
                  <c:v>1.06</c:v>
                </c:pt>
                <c:pt idx="11">
                  <c:v>1.0900000000000001</c:v>
                </c:pt>
                <c:pt idx="12">
                  <c:v>1.07</c:v>
                </c:pt>
                <c:pt idx="13">
                  <c:v>1.06</c:v>
                </c:pt>
                <c:pt idx="14">
                  <c:v>1.07</c:v>
                </c:pt>
                <c:pt idx="15">
                  <c:v>1.07</c:v>
                </c:pt>
                <c:pt idx="16">
                  <c:v>1.0900000000000001</c:v>
                </c:pt>
                <c:pt idx="17">
                  <c:v>1.1200000000000001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161-4C39-B6B6-5527E78D9C4F}"/>
            </c:ext>
          </c:extLst>
        </c:ser>
        <c:ser>
          <c:idx val="3"/>
          <c:order val="3"/>
          <c:tx>
            <c:strRef>
              <c:f>Sheet1!$F$1</c:f>
              <c:strCache>
                <c:ptCount val="1"/>
                <c:pt idx="0">
                  <c:v>100mm</c:v>
                </c:pt>
              </c:strCache>
            </c:strRef>
          </c:tx>
          <c:spPr>
            <a:ln w="63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Sheet1!$B$2:$B$19</c:f>
              <c:numCache>
                <c:formatCode>General</c:formatCode>
                <c:ptCount val="18"/>
                <c:pt idx="0">
                  <c:v>100</c:v>
                </c:pt>
                <c:pt idx="1">
                  <c:v>125</c:v>
                </c:pt>
                <c:pt idx="2">
                  <c:v>160</c:v>
                </c:pt>
                <c:pt idx="3">
                  <c:v>200</c:v>
                </c:pt>
                <c:pt idx="4">
                  <c:v>250</c:v>
                </c:pt>
                <c:pt idx="5">
                  <c:v>315</c:v>
                </c:pt>
                <c:pt idx="6">
                  <c:v>400</c:v>
                </c:pt>
                <c:pt idx="7">
                  <c:v>500</c:v>
                </c:pt>
                <c:pt idx="8">
                  <c:v>630</c:v>
                </c:pt>
                <c:pt idx="9">
                  <c:v>800</c:v>
                </c:pt>
                <c:pt idx="10">
                  <c:v>1000</c:v>
                </c:pt>
                <c:pt idx="11">
                  <c:v>1250</c:v>
                </c:pt>
                <c:pt idx="12">
                  <c:v>1600</c:v>
                </c:pt>
                <c:pt idx="13">
                  <c:v>2000</c:v>
                </c:pt>
                <c:pt idx="14">
                  <c:v>2500</c:v>
                </c:pt>
                <c:pt idx="15">
                  <c:v>3150</c:v>
                </c:pt>
                <c:pt idx="16">
                  <c:v>4000</c:v>
                </c:pt>
                <c:pt idx="17">
                  <c:v>5000</c:v>
                </c:pt>
              </c:numCache>
            </c:numRef>
          </c:cat>
          <c:val>
            <c:numRef>
              <c:f>Sheet1!$F$2:$F$19</c:f>
              <c:numCache>
                <c:formatCode>General</c:formatCode>
                <c:ptCount val="18"/>
                <c:pt idx="0">
                  <c:v>0.24</c:v>
                </c:pt>
                <c:pt idx="1">
                  <c:v>0.24</c:v>
                </c:pt>
                <c:pt idx="2">
                  <c:v>0.45</c:v>
                </c:pt>
                <c:pt idx="3">
                  <c:v>0.73</c:v>
                </c:pt>
                <c:pt idx="4">
                  <c:v>0.95</c:v>
                </c:pt>
                <c:pt idx="5">
                  <c:v>1.1100000000000001</c:v>
                </c:pt>
                <c:pt idx="6">
                  <c:v>1.19</c:v>
                </c:pt>
                <c:pt idx="7">
                  <c:v>1.17</c:v>
                </c:pt>
                <c:pt idx="8">
                  <c:v>1.2</c:v>
                </c:pt>
                <c:pt idx="9">
                  <c:v>1.22</c:v>
                </c:pt>
                <c:pt idx="10">
                  <c:v>1.19</c:v>
                </c:pt>
                <c:pt idx="11">
                  <c:v>1.17</c:v>
                </c:pt>
                <c:pt idx="12">
                  <c:v>1.1299999999999999</c:v>
                </c:pt>
                <c:pt idx="13">
                  <c:v>1.1499999999999999</c:v>
                </c:pt>
                <c:pt idx="14">
                  <c:v>1.1299999999999999</c:v>
                </c:pt>
                <c:pt idx="15">
                  <c:v>1.1200000000000001</c:v>
                </c:pt>
                <c:pt idx="16">
                  <c:v>1.1399999999999999</c:v>
                </c:pt>
                <c:pt idx="17">
                  <c:v>1.17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161-4C39-B6B6-5527E78D9C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80498960"/>
        <c:axId val="1780502288"/>
      </c:lineChart>
      <c:catAx>
        <c:axId val="1780498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/>
                  <a:t>1/3 Octaveband Center</a:t>
                </a:r>
                <a:r>
                  <a:rPr lang="en-US" altLang="ko-KR" baseline="0"/>
                  <a:t> Frequency(Hz)</a:t>
                </a:r>
                <a:endParaRPr lang="ko-KR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80502288"/>
        <c:crosses val="autoZero"/>
        <c:auto val="1"/>
        <c:lblAlgn val="ctr"/>
        <c:lblOffset val="100"/>
        <c:noMultiLvlLbl val="0"/>
      </c:catAx>
      <c:valAx>
        <c:axId val="1780502288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bg1">
                  <a:lumMod val="85000"/>
                </a:schemeClr>
              </a:solidFill>
              <a:prstDash val="sysDot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dirty="0"/>
                  <a:t>Sound Absorption</a:t>
                </a:r>
                <a:r>
                  <a:rPr lang="en-US" altLang="ko-KR" baseline="0" dirty="0"/>
                  <a:t> Coefficient</a:t>
                </a:r>
                <a:endParaRPr lang="ko-KR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80498960"/>
        <c:crosses val="autoZero"/>
        <c:crossBetween val="midCat"/>
      </c:valAx>
      <c:spPr>
        <a:noFill/>
        <a:ln w="6350">
          <a:solidFill>
            <a:schemeClr val="bg1">
              <a:lumMod val="75000"/>
            </a:schemeClr>
          </a:solidFill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226426394687241"/>
          <c:y val="8.1400949644999457E-2"/>
          <c:w val="0.79779045652080416"/>
          <c:h val="0.66682814648169009"/>
        </c:manualLayout>
      </c:layout>
      <c:lineChart>
        <c:grouping val="standard"/>
        <c:varyColors val="0"/>
        <c:ser>
          <c:idx val="0"/>
          <c:order val="0"/>
          <c:spPr>
            <a:ln w="6350"/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열전도율!$C$3:$O$3</c:f>
              <c:strCache>
                <c:ptCount val="13"/>
                <c:pt idx="0">
                  <c:v>-10℃</c:v>
                </c:pt>
                <c:pt idx="1">
                  <c:v>0℃</c:v>
                </c:pt>
                <c:pt idx="2">
                  <c:v>20℃</c:v>
                </c:pt>
                <c:pt idx="3">
                  <c:v>40℃</c:v>
                </c:pt>
                <c:pt idx="4">
                  <c:v>60℃</c:v>
                </c:pt>
                <c:pt idx="5">
                  <c:v>80℃</c:v>
                </c:pt>
                <c:pt idx="6">
                  <c:v>100℃</c:v>
                </c:pt>
                <c:pt idx="7">
                  <c:v>120℃</c:v>
                </c:pt>
                <c:pt idx="8">
                  <c:v>140℃</c:v>
                </c:pt>
                <c:pt idx="9">
                  <c:v>160℃</c:v>
                </c:pt>
                <c:pt idx="10">
                  <c:v>180℃</c:v>
                </c:pt>
                <c:pt idx="11">
                  <c:v>200℃</c:v>
                </c:pt>
                <c:pt idx="12">
                  <c:v>210℃</c:v>
                </c:pt>
              </c:strCache>
            </c:strRef>
          </c:cat>
          <c:val>
            <c:numRef>
              <c:f>열전도율!$C$4:$O$4</c:f>
              <c:numCache>
                <c:formatCode>General</c:formatCode>
                <c:ptCount val="13"/>
                <c:pt idx="0">
                  <c:v>2.9000000000000001E-2</c:v>
                </c:pt>
                <c:pt idx="1">
                  <c:v>0.03</c:v>
                </c:pt>
                <c:pt idx="2">
                  <c:v>3.3000000000000002E-2</c:v>
                </c:pt>
                <c:pt idx="3">
                  <c:v>3.6999999999999998E-2</c:v>
                </c:pt>
                <c:pt idx="4">
                  <c:v>0.04</c:v>
                </c:pt>
                <c:pt idx="5">
                  <c:v>3.6999999999999998E-2</c:v>
                </c:pt>
                <c:pt idx="6">
                  <c:v>0.04</c:v>
                </c:pt>
                <c:pt idx="7">
                  <c:v>4.2999999999999997E-2</c:v>
                </c:pt>
                <c:pt idx="8">
                  <c:v>4.4999999999999998E-2</c:v>
                </c:pt>
                <c:pt idx="9">
                  <c:v>4.7E-2</c:v>
                </c:pt>
                <c:pt idx="10">
                  <c:v>5.0999999999999997E-2</c:v>
                </c:pt>
                <c:pt idx="11">
                  <c:v>5.6000000000000001E-2</c:v>
                </c:pt>
                <c:pt idx="12">
                  <c:v>5.6000000000000001E-2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892-411B-8F91-D9228D9F95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642496"/>
        <c:axId val="91665152"/>
      </c:lineChart>
      <c:catAx>
        <c:axId val="91642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altLang="ko-KR" b="0"/>
                  <a:t>Temperature(</a:t>
                </a:r>
                <a:r>
                  <a:rPr lang="ko-KR" altLang="en-US" b="0"/>
                  <a:t>℃</a:t>
                </a:r>
                <a:r>
                  <a:rPr lang="en-US" altLang="ko-KR" b="0"/>
                  <a:t>)</a:t>
                </a:r>
                <a:endParaRPr lang="ko-KR" altLang="en-US" b="0"/>
              </a:p>
            </c:rich>
          </c:tx>
          <c:layout>
            <c:manualLayout>
              <c:xMode val="edge"/>
              <c:yMode val="edge"/>
              <c:x val="0.44236534702303743"/>
              <c:y val="0.86762506334194001"/>
            </c:manualLayout>
          </c:layout>
          <c:overlay val="0"/>
        </c:title>
        <c:numFmt formatCode="General" sourceLinked="0"/>
        <c:majorTickMark val="in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1665152"/>
        <c:crosses val="autoZero"/>
        <c:auto val="1"/>
        <c:lblAlgn val="ctr"/>
        <c:lblOffset val="100"/>
        <c:noMultiLvlLbl val="0"/>
      </c:catAx>
      <c:valAx>
        <c:axId val="91665152"/>
        <c:scaling>
          <c:orientation val="minMax"/>
          <c:max val="0.1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altLang="ko-KR" b="0" dirty="0"/>
                  <a:t>Thermal</a:t>
                </a:r>
                <a:r>
                  <a:rPr lang="en-US" altLang="ko-KR" b="0" baseline="0" dirty="0"/>
                  <a:t> Conductivity(W/</a:t>
                </a:r>
                <a:r>
                  <a:rPr lang="en-US" altLang="ko-KR" b="0" baseline="0" dirty="0" err="1"/>
                  <a:t>m·K</a:t>
                </a:r>
                <a:r>
                  <a:rPr lang="en-US" altLang="ko-KR" b="0" baseline="0" dirty="0"/>
                  <a:t>)</a:t>
                </a:r>
                <a:endParaRPr lang="ko-KR" altLang="en-US" b="0" dirty="0"/>
              </a:p>
            </c:rich>
          </c:tx>
          <c:layout>
            <c:manualLayout>
              <c:xMode val="edge"/>
              <c:yMode val="edge"/>
              <c:x val="2.5517218700330673E-2"/>
              <c:y val="0.14221127894512162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91642496"/>
        <c:crosses val="autoZero"/>
        <c:crossBetween val="midCat"/>
        <c:majorUnit val="2.0000000000000011E-2"/>
      </c:valAx>
      <c:spPr>
        <a:ln w="6350">
          <a:solidFill>
            <a:schemeClr val="bg1">
              <a:lumMod val="85000"/>
            </a:schemeClr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63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Sheet1!$B$21:$B$25</c:f>
              <c:numCache>
                <c:formatCode>General</c:formatCode>
                <c:ptCount val="5"/>
                <c:pt idx="0">
                  <c:v>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</c:numCache>
            </c:numRef>
          </c:xVal>
          <c:yVal>
            <c:numRef>
              <c:f>Sheet1!$C$21:$C$25</c:f>
              <c:numCache>
                <c:formatCode>General</c:formatCode>
                <c:ptCount val="5"/>
                <c:pt idx="0">
                  <c:v>100</c:v>
                </c:pt>
                <c:pt idx="1">
                  <c:v>73</c:v>
                </c:pt>
                <c:pt idx="2">
                  <c:v>60</c:v>
                </c:pt>
                <c:pt idx="3">
                  <c:v>53</c:v>
                </c:pt>
                <c:pt idx="4">
                  <c:v>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6C3-4455-9F77-CFF3AFC8AE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49586352"/>
        <c:axId val="1849590928"/>
      </c:scatterChart>
      <c:valAx>
        <c:axId val="1849586352"/>
        <c:scaling>
          <c:orientation val="minMax"/>
          <c:max val="2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/>
                  <a:t>Time(hr)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49590928"/>
        <c:crosses val="autoZero"/>
        <c:crossBetween val="midCat"/>
      </c:valAx>
      <c:valAx>
        <c:axId val="1849590928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dirty="0"/>
                  <a:t>Loss</a:t>
                </a:r>
                <a:r>
                  <a:rPr lang="en-US" altLang="ko-KR" baseline="0" dirty="0"/>
                  <a:t> of </a:t>
                </a:r>
                <a:r>
                  <a:rPr lang="en-US" altLang="ko-KR" dirty="0"/>
                  <a:t>Tensile</a:t>
                </a:r>
                <a:r>
                  <a:rPr lang="en-US" altLang="ko-KR" baseline="0" dirty="0"/>
                  <a:t> Strength(%)</a:t>
                </a:r>
                <a:endParaRPr lang="ko-KR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bg1">
                <a:lumMod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49586352"/>
        <c:crosses val="autoZero"/>
        <c:crossBetween val="midCat"/>
      </c:valAx>
      <c:spPr>
        <a:noFill/>
        <a:ln w="6350"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F9AA6-FB69-4E15-B95E-7B0196C6D7AE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12988" y="1143000"/>
            <a:ext cx="2232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89F82-1A8D-4FAC-BF7E-2108EE6B14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9046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7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995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467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785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029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3971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5242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4329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636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66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2517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CE1D2-279B-47B2-87D9-29502F32BE85}" type="datetimeFigureOut">
              <a:rPr lang="ko-KR" altLang="en-US" smtClean="0"/>
              <a:t>2018-10-25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B1182-3BB6-4974-97EF-7F9B4E5300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2932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2" y="7408179"/>
            <a:ext cx="7559675" cy="303122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sp>
        <p:nvSpPr>
          <p:cNvPr id="4" name="모서리가 둥근 직사각형 3"/>
          <p:cNvSpPr/>
          <p:nvPr/>
        </p:nvSpPr>
        <p:spPr>
          <a:xfrm>
            <a:off x="358776" y="935834"/>
            <a:ext cx="6842125" cy="307777"/>
          </a:xfrm>
          <a:prstGeom prst="roundRect">
            <a:avLst>
              <a:gd name="adj" fmla="val 33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sp>
        <p:nvSpPr>
          <p:cNvPr id="5" name="TextBox 4"/>
          <p:cNvSpPr txBox="1"/>
          <p:nvPr/>
        </p:nvSpPr>
        <p:spPr>
          <a:xfrm>
            <a:off x="358775" y="954883"/>
            <a:ext cx="4451764" cy="26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8" indent="-285758">
              <a:buFont typeface="Wingdings" panose="05000000000000000000" pitchFamily="2" charset="2"/>
              <a:buChar char="v"/>
            </a:pPr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Physical Properties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6" y="-157403"/>
            <a:ext cx="1325244" cy="936485"/>
          </a:xfrm>
          <a:prstGeom prst="rect">
            <a:avLst/>
          </a:prstGeom>
        </p:spPr>
      </p:pic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542617"/>
              </p:ext>
            </p:extLst>
          </p:nvPr>
        </p:nvGraphicFramePr>
        <p:xfrm>
          <a:off x="866932" y="4808980"/>
          <a:ext cx="5597882" cy="4694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7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2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53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631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67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Test</a:t>
                      </a:r>
                      <a:r>
                        <a:rPr lang="en-US" altLang="ko-KR" sz="10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parameter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VIXUM® IWN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VIXUM® AGN / IGN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Test Method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Color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White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Light Gray / Dark Gray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-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0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Size (</a:t>
                      </a:r>
                      <a:r>
                        <a:rPr lang="ko-KR" alt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㎜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)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1250 × 2560 × 380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1260 × 2560 × 380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1.0 CBM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Density (kg/m</a:t>
                      </a:r>
                      <a:r>
                        <a:rPr lang="en-US" altLang="ko-KR" sz="900" baseline="30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3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)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9.5 ± 1.5</a:t>
                      </a:r>
                      <a:endParaRPr lang="ko-KR" altLang="en-US" sz="9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9.5 ± 1.5</a:t>
                      </a:r>
                      <a:endParaRPr lang="ko-KR" altLang="en-US" sz="9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ISO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845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Hardness (F0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type)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Ave.  </a:t>
                      </a:r>
                      <a:r>
                        <a:rPr lang="ko-KR" altLang="en-US" sz="9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≥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60</a:t>
                      </a:r>
                      <a:endParaRPr lang="ko-KR" altLang="en-US" sz="9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Ave.  </a:t>
                      </a:r>
                      <a:r>
                        <a:rPr lang="ko-KR" altLang="en-US" sz="9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≥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60</a:t>
                      </a:r>
                      <a:endParaRPr lang="ko-KR" altLang="en-US" sz="9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-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Tensile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Strength (</a:t>
                      </a:r>
                      <a:r>
                        <a:rPr lang="en-US" altLang="ko-KR" sz="900" baseline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KPa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)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Ave.  </a:t>
                      </a:r>
                      <a:r>
                        <a:rPr lang="ko-KR" altLang="en-US" sz="9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≥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100</a:t>
                      </a:r>
                      <a:endParaRPr lang="ko-KR" altLang="en-US" sz="9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Ave.  </a:t>
                      </a:r>
                      <a:r>
                        <a:rPr lang="ko-KR" altLang="en-US" sz="9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≥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100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ISO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1798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0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Elongation 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(%)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Ave.  </a:t>
                      </a:r>
                      <a:r>
                        <a:rPr lang="ko-KR" altLang="en-US" sz="9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≥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15</a:t>
                      </a:r>
                      <a:endParaRPr lang="ko-KR" altLang="en-US" sz="9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Ave.  </a:t>
                      </a:r>
                      <a:r>
                        <a:rPr lang="ko-KR" altLang="en-US" sz="900" baseline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≥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15</a:t>
                      </a:r>
                      <a:endParaRPr lang="ko-KR" altLang="en-US" sz="9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ISO 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1798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649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Hazardous Substances / </a:t>
                      </a:r>
                    </a:p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Formaldehyde Emission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Class Ⅱ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Pass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Max.  </a:t>
                      </a:r>
                      <a:r>
                        <a:rPr lang="ko-KR" alt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≤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75mg/kg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Pass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Pass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Class Ⅱ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Pass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Max.  </a:t>
                      </a:r>
                      <a:r>
                        <a:rPr lang="ko-KR" alt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≤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75mg/kg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Pass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Pass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OEKO-TEX 100 (Europe)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REACH SVHC (as of 180627)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ISO 14184-1 (Water Extraction)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ISO 16000-9 (CA 01350/USA)</a:t>
                      </a:r>
                      <a:endParaRPr lang="en-US" altLang="ko-KR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EN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717-1 (Europe)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1454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Fire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Behavior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V-0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Class A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FSV 0 / SDV 15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-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V-0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Class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A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FSV 0 / SDV 18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B-s1d0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Class B1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UL-94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ASTM E84-16 (USA)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CAN/ULC-S102 (Canada)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EN 13501-1 (Europe)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DIN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4102-1 (Germany)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33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Sound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Absorption Coefficient (50</a:t>
                      </a:r>
                      <a:r>
                        <a:rPr lang="ko-KR" alt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㎜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)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NRC  </a:t>
                      </a:r>
                      <a:r>
                        <a:rPr lang="ko-KR" alt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≥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0.85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NRC  </a:t>
                      </a:r>
                      <a:r>
                        <a:rPr lang="ko-KR" alt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≥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0.85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ISO 354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33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Thermal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Conductivity (W/</a:t>
                      </a:r>
                      <a:r>
                        <a:rPr lang="en-US" altLang="ko-KR" sz="900" baseline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m·K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)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Max.  </a:t>
                      </a:r>
                      <a:r>
                        <a:rPr lang="ko-KR" alt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≤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0.035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Max.  </a:t>
                      </a:r>
                      <a:r>
                        <a:rPr lang="ko-KR" altLang="en-US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≤ </a:t>
                      </a: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0.035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KS L 9016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33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Certification for Train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-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HL3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S-4, ST-2, SR-2, Pass</a:t>
                      </a: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EN 45545-2 (Europe)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DIN</a:t>
                      </a:r>
                      <a:r>
                        <a:rPr lang="en-US" altLang="ko-KR" sz="9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Arial Unicode MS" panose="020B0604020202020204" pitchFamily="50" charset="-127"/>
                        </a:rPr>
                        <a:t> 5510-2 (Germany)</a:t>
                      </a:r>
                      <a:endParaRPr lang="ko-KR" altLang="en-US" sz="9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Arial Unicode MS" panose="020B0604020202020204" pitchFamily="50" charset="-127"/>
                      </a:endParaRPr>
                    </a:p>
                  </a:txBody>
                  <a:tcPr marL="57072" marR="57072" marT="28536" marB="28536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cxnSp>
        <p:nvCxnSpPr>
          <p:cNvPr id="10" name="직선 연결선 9"/>
          <p:cNvCxnSpPr/>
          <p:nvPr/>
        </p:nvCxnSpPr>
        <p:spPr>
          <a:xfrm>
            <a:off x="139700" y="696532"/>
            <a:ext cx="7239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98074" y="22043"/>
            <a:ext cx="2606673" cy="61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19, </a:t>
            </a:r>
            <a:r>
              <a:rPr lang="en-US" altLang="ko-KR" sz="1100" dirty="0" err="1">
                <a:solidFill>
                  <a:schemeClr val="bg1">
                    <a:lumMod val="50000"/>
                  </a:schemeClr>
                </a:solidFill>
              </a:rPr>
              <a:t>Hasinbeonyeong-ro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ko-KR" sz="1100" dirty="0" err="1">
                <a:solidFill>
                  <a:schemeClr val="bg1">
                    <a:lumMod val="50000"/>
                  </a:schemeClr>
                </a:solidFill>
              </a:rPr>
              <a:t>Saha-gu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, Busan, Republic of </a:t>
            </a:r>
            <a:r>
              <a:rPr lang="en-US" altLang="ko-KR" sz="1100" dirty="0" err="1">
                <a:solidFill>
                  <a:schemeClr val="bg1">
                    <a:lumMod val="50000"/>
                  </a:schemeClr>
                </a:solidFill>
              </a:rPr>
              <a:t>korea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 49470</a:t>
            </a:r>
          </a:p>
          <a:p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http://www.vixum.co.kr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23645" y="1753656"/>
            <a:ext cx="1291382" cy="315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err="1">
                <a:solidFill>
                  <a:schemeClr val="tx2">
                    <a:lumMod val="75000"/>
                  </a:schemeClr>
                </a:solidFill>
              </a:rPr>
              <a:t>IWN</a:t>
            </a:r>
            <a:endParaRPr lang="ko-KR" alt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20182" y="1753656"/>
            <a:ext cx="1291382" cy="315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err="1">
                <a:solidFill>
                  <a:schemeClr val="tx2">
                    <a:lumMod val="75000"/>
                  </a:schemeClr>
                </a:solidFill>
              </a:rPr>
              <a:t>AGN</a:t>
            </a:r>
            <a:endParaRPr lang="ko-KR" alt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16719" y="1753656"/>
            <a:ext cx="1291382" cy="315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err="1">
                <a:solidFill>
                  <a:schemeClr val="tx2">
                    <a:lumMod val="75000"/>
                  </a:schemeClr>
                </a:solidFill>
              </a:rPr>
              <a:t>IGN</a:t>
            </a:r>
            <a:endParaRPr lang="ko-KR" alt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25186" y="10141867"/>
            <a:ext cx="7309941" cy="2975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sp>
        <p:nvSpPr>
          <p:cNvPr id="24" name="TextBox 23"/>
          <p:cNvSpPr txBox="1"/>
          <p:nvPr/>
        </p:nvSpPr>
        <p:spPr>
          <a:xfrm>
            <a:off x="5788441" y="10141868"/>
            <a:ext cx="1590260" cy="26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 </a:t>
            </a:r>
            <a:r>
              <a:rPr lang="ko-KR" altLang="en-US" sz="105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5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5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713" t="30205" r="48633" b="19133"/>
          <a:stretch/>
        </p:blipFill>
        <p:spPr>
          <a:xfrm>
            <a:off x="1366336" y="2177480"/>
            <a:ext cx="1206000" cy="2319232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51" t="29689" r="25958" b="20813"/>
          <a:stretch/>
        </p:blipFill>
        <p:spPr>
          <a:xfrm>
            <a:off x="3062873" y="2164231"/>
            <a:ext cx="1206000" cy="2332483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26" name="그림 2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64" t="29574" r="3164" b="19182"/>
          <a:stretch/>
        </p:blipFill>
        <p:spPr>
          <a:xfrm>
            <a:off x="4759410" y="2164232"/>
            <a:ext cx="1206000" cy="2332483"/>
          </a:xfrm>
          <a:prstGeom prst="rect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91867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직사각형 29"/>
          <p:cNvSpPr/>
          <p:nvPr/>
        </p:nvSpPr>
        <p:spPr>
          <a:xfrm>
            <a:off x="2" y="7408179"/>
            <a:ext cx="7559675" cy="303122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6" y="-157403"/>
            <a:ext cx="1325244" cy="936485"/>
          </a:xfrm>
          <a:prstGeom prst="rect">
            <a:avLst/>
          </a:prstGeom>
        </p:spPr>
      </p:pic>
      <p:sp>
        <p:nvSpPr>
          <p:cNvPr id="12" name="모서리가 둥근 직사각형 11"/>
          <p:cNvSpPr/>
          <p:nvPr/>
        </p:nvSpPr>
        <p:spPr>
          <a:xfrm>
            <a:off x="358776" y="935834"/>
            <a:ext cx="6842125" cy="307777"/>
          </a:xfrm>
          <a:prstGeom prst="roundRect">
            <a:avLst>
              <a:gd name="adj" fmla="val 33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sp>
        <p:nvSpPr>
          <p:cNvPr id="13" name="TextBox 12"/>
          <p:cNvSpPr txBox="1"/>
          <p:nvPr/>
        </p:nvSpPr>
        <p:spPr>
          <a:xfrm>
            <a:off x="358775" y="954883"/>
            <a:ext cx="4451764" cy="26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8" indent="-285758">
              <a:buFont typeface="Wingdings" panose="05000000000000000000" pitchFamily="2" charset="2"/>
              <a:buChar char="v"/>
            </a:pPr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Sound Absorption as per  thickness range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차트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08262"/>
              </p:ext>
            </p:extLst>
          </p:nvPr>
        </p:nvGraphicFramePr>
        <p:xfrm>
          <a:off x="355602" y="1405484"/>
          <a:ext cx="6848475" cy="3090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38200" y="5255374"/>
            <a:ext cx="4476750" cy="409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5" indent="-171455">
              <a:buFont typeface="Wingdings" panose="05000000000000000000" pitchFamily="2" charset="2"/>
              <a:buChar char="ü"/>
            </a:pPr>
            <a:r>
              <a:rPr lang="en-US" altLang="ko-KR" sz="1000" dirty="0"/>
              <a:t>Sound Absorption Test as per ISO 354</a:t>
            </a:r>
          </a:p>
          <a:p>
            <a:pPr marL="171455" indent="-171455">
              <a:buFont typeface="Wingdings" panose="05000000000000000000" pitchFamily="2" charset="2"/>
              <a:buChar char="ü"/>
            </a:pPr>
            <a:r>
              <a:rPr lang="en-US" altLang="ko-KR" sz="1000" dirty="0"/>
              <a:t>NRC : Noise Reduction Coefficient(250Hz, 500Hz, 1000Hz, 2000Hz)</a:t>
            </a:r>
            <a:endParaRPr lang="ko-KR" altLang="en-US" sz="1000" dirty="0"/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57206"/>
              </p:ext>
            </p:extLst>
          </p:nvPr>
        </p:nvGraphicFramePr>
        <p:xfrm>
          <a:off x="1057937" y="4535472"/>
          <a:ext cx="5443802" cy="50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1302">
                  <a:extLst>
                    <a:ext uri="{9D8B030D-6E8A-4147-A177-3AD203B41FA5}">
                      <a16:colId xmlns:a16="http://schemas.microsoft.com/office/drawing/2014/main" val="4271845278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val="4142891538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val="3786926951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val="3381300844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val="2014806767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VIXUM</a:t>
                      </a:r>
                      <a:r>
                        <a:rPr lang="en-US" altLang="ko-KR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(10mm)</a:t>
                      </a:r>
                      <a:endParaRPr lang="ko-KR" altLang="en-US" sz="10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VIXUM</a:t>
                      </a:r>
                      <a:r>
                        <a:rPr lang="en-US" altLang="ko-KR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(25mm)</a:t>
                      </a:r>
                      <a:endParaRPr lang="ko-KR" altLang="en-US" sz="10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VIXUM</a:t>
                      </a:r>
                      <a:r>
                        <a:rPr lang="en-US" altLang="ko-KR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(50mm)</a:t>
                      </a:r>
                      <a:endParaRPr lang="ko-KR" altLang="en-US" sz="10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VIXUM</a:t>
                      </a:r>
                      <a:r>
                        <a:rPr lang="en-US" altLang="ko-KR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(100mm)</a:t>
                      </a:r>
                      <a:endParaRPr lang="ko-KR" altLang="en-US" sz="10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966443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NRC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0.35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0.54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0.86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1.10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71539"/>
                  </a:ext>
                </a:extLst>
              </a:tr>
            </a:tbl>
          </a:graphicData>
        </a:graphic>
      </p:graphicFrame>
      <p:sp>
        <p:nvSpPr>
          <p:cNvPr id="21" name="모서리가 둥근 직사각형 20"/>
          <p:cNvSpPr/>
          <p:nvPr/>
        </p:nvSpPr>
        <p:spPr>
          <a:xfrm>
            <a:off x="358776" y="6082827"/>
            <a:ext cx="6842125" cy="307777"/>
          </a:xfrm>
          <a:prstGeom prst="roundRect">
            <a:avLst>
              <a:gd name="adj" fmla="val 33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sp>
        <p:nvSpPr>
          <p:cNvPr id="22" name="TextBox 21"/>
          <p:cNvSpPr txBox="1"/>
          <p:nvPr/>
        </p:nvSpPr>
        <p:spPr>
          <a:xfrm>
            <a:off x="358775" y="6101877"/>
            <a:ext cx="4451764" cy="26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8" indent="-285758">
              <a:buFont typeface="Wingdings" panose="05000000000000000000" pitchFamily="2" charset="2"/>
              <a:buChar char="v"/>
            </a:pPr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Thermal Conductivity as per temperature range 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차트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748805"/>
              </p:ext>
            </p:extLst>
          </p:nvPr>
        </p:nvGraphicFramePr>
        <p:xfrm>
          <a:off x="358776" y="6625691"/>
          <a:ext cx="6842125" cy="2855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4" name="직선 연결선 23"/>
          <p:cNvCxnSpPr/>
          <p:nvPr/>
        </p:nvCxnSpPr>
        <p:spPr>
          <a:xfrm>
            <a:off x="139700" y="696532"/>
            <a:ext cx="7239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998074" y="22043"/>
            <a:ext cx="2606673" cy="61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19, </a:t>
            </a:r>
            <a:r>
              <a:rPr lang="en-US" altLang="ko-KR" sz="1100" dirty="0" err="1">
                <a:solidFill>
                  <a:schemeClr val="bg1">
                    <a:lumMod val="50000"/>
                  </a:schemeClr>
                </a:solidFill>
              </a:rPr>
              <a:t>Hasinbeonyeong-ro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ko-KR" sz="1100" dirty="0" err="1">
                <a:solidFill>
                  <a:schemeClr val="bg1">
                    <a:lumMod val="50000"/>
                  </a:schemeClr>
                </a:solidFill>
              </a:rPr>
              <a:t>Saha-gu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, Busan, Republic of </a:t>
            </a:r>
            <a:r>
              <a:rPr lang="en-US" altLang="ko-KR" sz="1100" dirty="0" err="1">
                <a:solidFill>
                  <a:schemeClr val="bg1">
                    <a:lumMod val="50000"/>
                  </a:schemeClr>
                </a:solidFill>
              </a:rPr>
              <a:t>korea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 49470</a:t>
            </a:r>
          </a:p>
          <a:p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http://www.vixum.co.kr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25186" y="10141867"/>
            <a:ext cx="7309941" cy="2975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sp>
        <p:nvSpPr>
          <p:cNvPr id="29" name="TextBox 28"/>
          <p:cNvSpPr txBox="1"/>
          <p:nvPr/>
        </p:nvSpPr>
        <p:spPr>
          <a:xfrm>
            <a:off x="5788441" y="10141868"/>
            <a:ext cx="1590260" cy="26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 </a:t>
            </a:r>
            <a:r>
              <a:rPr lang="ko-KR" altLang="en-US" sz="105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5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ko-KR" altLang="en-US" sz="105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105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직사각형 42"/>
          <p:cNvSpPr/>
          <p:nvPr/>
        </p:nvSpPr>
        <p:spPr>
          <a:xfrm>
            <a:off x="2" y="7408179"/>
            <a:ext cx="7559675" cy="303122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6" y="-157403"/>
            <a:ext cx="1325244" cy="936485"/>
          </a:xfrm>
          <a:prstGeom prst="rect">
            <a:avLst/>
          </a:prstGeom>
        </p:spPr>
      </p:pic>
      <p:sp>
        <p:nvSpPr>
          <p:cNvPr id="18" name="모서리가 둥근 직사각형 17"/>
          <p:cNvSpPr/>
          <p:nvPr/>
        </p:nvSpPr>
        <p:spPr>
          <a:xfrm>
            <a:off x="358776" y="935834"/>
            <a:ext cx="6842125" cy="307777"/>
          </a:xfrm>
          <a:prstGeom prst="roundRect">
            <a:avLst>
              <a:gd name="adj" fmla="val 33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sp>
        <p:nvSpPr>
          <p:cNvPr id="19" name="TextBox 18"/>
          <p:cNvSpPr txBox="1"/>
          <p:nvPr/>
        </p:nvSpPr>
        <p:spPr>
          <a:xfrm>
            <a:off x="358775" y="954883"/>
            <a:ext cx="4451764" cy="26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8" indent="-285758">
              <a:buFont typeface="Wingdings" panose="05000000000000000000" pitchFamily="2" charset="2"/>
              <a:buChar char="v"/>
            </a:pPr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Heat resistance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6" name="차트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0778144"/>
              </p:ext>
            </p:extLst>
          </p:nvPr>
        </p:nvGraphicFramePr>
        <p:xfrm>
          <a:off x="815183" y="1457511"/>
          <a:ext cx="5929313" cy="2824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838200" y="4270554"/>
            <a:ext cx="4476750" cy="409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5" indent="-171455">
              <a:buFont typeface="Wingdings" panose="05000000000000000000" pitchFamily="2" charset="2"/>
              <a:buChar char="ü"/>
            </a:pPr>
            <a:r>
              <a:rPr lang="en-US" altLang="ko-KR" sz="1000" dirty="0"/>
              <a:t>Test Temperature : 190</a:t>
            </a:r>
            <a:r>
              <a:rPr lang="ko-KR" altLang="en-US" sz="1000" dirty="0"/>
              <a:t> </a:t>
            </a:r>
            <a:r>
              <a:rPr lang="en-US" altLang="ko-KR" sz="1000" dirty="0"/>
              <a:t>± 2</a:t>
            </a:r>
            <a:r>
              <a:rPr lang="ko-KR" altLang="en-US" sz="1000" dirty="0"/>
              <a:t>℃</a:t>
            </a:r>
            <a:endParaRPr lang="en-US" altLang="ko-KR" sz="1000" dirty="0"/>
          </a:p>
          <a:p>
            <a:pPr marL="171455" indent="-171455">
              <a:buFont typeface="Wingdings" panose="05000000000000000000" pitchFamily="2" charset="2"/>
              <a:buChar char="ü"/>
            </a:pPr>
            <a:r>
              <a:rPr lang="en-US" altLang="ko-KR" sz="1000" dirty="0"/>
              <a:t>Tensile Strength was measured as per ISO 1798</a:t>
            </a:r>
            <a:endParaRPr lang="ko-KR" altLang="en-US" sz="1000" dirty="0"/>
          </a:p>
        </p:txBody>
      </p:sp>
      <p:sp>
        <p:nvSpPr>
          <p:cNvPr id="33" name="모서리가 둥근 직사각형 32"/>
          <p:cNvSpPr/>
          <p:nvPr/>
        </p:nvSpPr>
        <p:spPr>
          <a:xfrm>
            <a:off x="358776" y="5460214"/>
            <a:ext cx="6842125" cy="307777"/>
          </a:xfrm>
          <a:prstGeom prst="roundRect">
            <a:avLst>
              <a:gd name="adj" fmla="val 338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sp>
        <p:nvSpPr>
          <p:cNvPr id="34" name="TextBox 33"/>
          <p:cNvSpPr txBox="1"/>
          <p:nvPr/>
        </p:nvSpPr>
        <p:spPr>
          <a:xfrm>
            <a:off x="358775" y="5479263"/>
            <a:ext cx="4451764" cy="26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8" indent="-285758">
              <a:buFont typeface="Wingdings" panose="05000000000000000000" pitchFamily="2" charset="2"/>
              <a:buChar char="v"/>
            </a:pPr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Comparison with other materials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6" name="표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783104"/>
              </p:ext>
            </p:extLst>
          </p:nvPr>
        </p:nvGraphicFramePr>
        <p:xfrm>
          <a:off x="358776" y="6068098"/>
          <a:ext cx="6842123" cy="3264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7748">
                  <a:extLst>
                    <a:ext uri="{9D8B030D-6E8A-4147-A177-3AD203B41FA5}">
                      <a16:colId xmlns:a16="http://schemas.microsoft.com/office/drawing/2014/main" val="480042974"/>
                    </a:ext>
                  </a:extLst>
                </a:gridCol>
                <a:gridCol w="1108875">
                  <a:extLst>
                    <a:ext uri="{9D8B030D-6E8A-4147-A177-3AD203B41FA5}">
                      <a16:colId xmlns:a16="http://schemas.microsoft.com/office/drawing/2014/main" val="2752110452"/>
                    </a:ext>
                  </a:extLst>
                </a:gridCol>
                <a:gridCol w="1108875">
                  <a:extLst>
                    <a:ext uri="{9D8B030D-6E8A-4147-A177-3AD203B41FA5}">
                      <a16:colId xmlns:a16="http://schemas.microsoft.com/office/drawing/2014/main" val="3734949566"/>
                    </a:ext>
                  </a:extLst>
                </a:gridCol>
                <a:gridCol w="1108875">
                  <a:extLst>
                    <a:ext uri="{9D8B030D-6E8A-4147-A177-3AD203B41FA5}">
                      <a16:colId xmlns:a16="http://schemas.microsoft.com/office/drawing/2014/main" val="3310217439"/>
                    </a:ext>
                  </a:extLst>
                </a:gridCol>
                <a:gridCol w="1108875">
                  <a:extLst>
                    <a:ext uri="{9D8B030D-6E8A-4147-A177-3AD203B41FA5}">
                      <a16:colId xmlns:a16="http://schemas.microsoft.com/office/drawing/2014/main" val="2312271009"/>
                    </a:ext>
                  </a:extLst>
                </a:gridCol>
                <a:gridCol w="1108875">
                  <a:extLst>
                    <a:ext uri="{9D8B030D-6E8A-4147-A177-3AD203B41FA5}">
                      <a16:colId xmlns:a16="http://schemas.microsoft.com/office/drawing/2014/main" val="1454908894"/>
                    </a:ext>
                  </a:extLst>
                </a:gridCol>
              </a:tblGrid>
              <a:tr h="466289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PET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PP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PU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Glass Wool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VIXUM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4464927"/>
                  </a:ext>
                </a:extLst>
              </a:tr>
              <a:tr h="46628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Base Material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Polyester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Polypropylene</a:t>
                      </a:r>
                      <a:r>
                        <a:rPr lang="en-US" altLang="ko-KR" sz="1000" baseline="0" dirty="0"/>
                        <a:t> + Polyester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Poly</a:t>
                      </a:r>
                      <a:r>
                        <a:rPr lang="en-US" altLang="ko-KR" sz="1000" baseline="0" dirty="0"/>
                        <a:t>urethane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SiO</a:t>
                      </a:r>
                      <a:r>
                        <a:rPr lang="en-US" altLang="ko-KR" sz="1000" baseline="-25000" dirty="0"/>
                        <a:t>2</a:t>
                      </a:r>
                      <a:endParaRPr lang="ko-KR" altLang="en-US" sz="1000" baseline="-25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Melamine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453644"/>
                  </a:ext>
                </a:extLst>
              </a:tr>
              <a:tr h="46628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Thermal</a:t>
                      </a:r>
                      <a:r>
                        <a:rPr lang="en-US" altLang="ko-KR" sz="1000" baseline="0" dirty="0"/>
                        <a:t> Conductivity(W/</a:t>
                      </a:r>
                      <a:r>
                        <a:rPr lang="en-US" altLang="ko-KR" sz="1000" baseline="0" dirty="0" err="1"/>
                        <a:t>m·K</a:t>
                      </a:r>
                      <a:r>
                        <a:rPr lang="en-US" altLang="ko-KR" sz="1000" baseline="0" dirty="0"/>
                        <a:t>)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≤ </a:t>
                      </a:r>
                      <a:r>
                        <a:rPr lang="en-US" altLang="ko-KR" sz="1000" dirty="0"/>
                        <a:t>0.036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≤ </a:t>
                      </a:r>
                      <a:r>
                        <a:rPr lang="en-US" altLang="ko-KR" sz="1000" dirty="0"/>
                        <a:t>0.037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≤ </a:t>
                      </a:r>
                      <a:r>
                        <a:rPr lang="en-US" altLang="ko-KR" sz="1000" dirty="0"/>
                        <a:t>0.027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≤ </a:t>
                      </a:r>
                      <a:r>
                        <a:rPr lang="en-US" altLang="ko-KR" sz="1000" dirty="0"/>
                        <a:t>0.037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≤ </a:t>
                      </a:r>
                      <a:r>
                        <a:rPr lang="en-US" altLang="ko-KR" sz="1000" dirty="0"/>
                        <a:t>0.035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512704"/>
                  </a:ext>
                </a:extLst>
              </a:tr>
              <a:tr h="46628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Density(kg/m</a:t>
                      </a:r>
                      <a:r>
                        <a:rPr lang="en-US" altLang="ko-KR" sz="1000" baseline="30000" dirty="0"/>
                        <a:t>3</a:t>
                      </a:r>
                      <a:r>
                        <a:rPr lang="en-US" altLang="ko-KR" sz="1000" dirty="0"/>
                        <a:t>)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13</a:t>
                      </a:r>
                      <a:r>
                        <a:rPr lang="en-US" altLang="ko-KR" sz="1000" baseline="0" dirty="0"/>
                        <a:t> ~ 32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14 ~ 62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16 ~ 30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100 ~ 160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8 ~ 11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061346"/>
                  </a:ext>
                </a:extLst>
              </a:tr>
              <a:tr h="46628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Heat Resistance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＜ </a:t>
                      </a:r>
                      <a:r>
                        <a:rPr lang="en-US" altLang="ko-KR" sz="1000" dirty="0"/>
                        <a:t>70</a:t>
                      </a:r>
                      <a:r>
                        <a:rPr lang="ko-KR" altLang="en-US" sz="1000" dirty="0"/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＜ </a:t>
                      </a:r>
                      <a:r>
                        <a:rPr lang="en-US" altLang="ko-KR" sz="1000" dirty="0"/>
                        <a:t>70</a:t>
                      </a:r>
                      <a:r>
                        <a:rPr lang="ko-KR" altLang="en-US" sz="1000" dirty="0"/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＜ </a:t>
                      </a:r>
                      <a:r>
                        <a:rPr lang="en-US" altLang="ko-KR" sz="1000" dirty="0"/>
                        <a:t>100</a:t>
                      </a:r>
                      <a:r>
                        <a:rPr lang="ko-KR" altLang="en-US" sz="1000" dirty="0"/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＜ </a:t>
                      </a:r>
                      <a:r>
                        <a:rPr lang="en-US" altLang="ko-KR" sz="1000" dirty="0"/>
                        <a:t>350</a:t>
                      </a:r>
                      <a:r>
                        <a:rPr lang="ko-KR" altLang="en-US" sz="1000" dirty="0"/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＜ </a:t>
                      </a:r>
                      <a:r>
                        <a:rPr lang="en-US" altLang="ko-KR" sz="1000" dirty="0"/>
                        <a:t>240</a:t>
                      </a:r>
                      <a:r>
                        <a:rPr lang="ko-KR" altLang="en-US" sz="1000" dirty="0"/>
                        <a:t>℃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441222"/>
                  </a:ext>
                </a:extLst>
              </a:tr>
              <a:tr h="46628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Fire Resistance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Poor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Poor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Poor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Excellent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Good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611412"/>
                  </a:ext>
                </a:extLst>
              </a:tr>
              <a:tr h="46628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Thermoforming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Poor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Poor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Good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Poor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Good</a:t>
                      </a:r>
                      <a:endParaRPr lang="ko-KR" altLang="en-US" sz="1000" dirty="0"/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9712818"/>
                  </a:ext>
                </a:extLst>
              </a:tr>
            </a:tbl>
          </a:graphicData>
        </a:graphic>
      </p:graphicFrame>
      <p:cxnSp>
        <p:nvCxnSpPr>
          <p:cNvPr id="37" name="직선 연결선 36"/>
          <p:cNvCxnSpPr/>
          <p:nvPr/>
        </p:nvCxnSpPr>
        <p:spPr>
          <a:xfrm>
            <a:off x="139700" y="696532"/>
            <a:ext cx="7239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998074" y="22043"/>
            <a:ext cx="2606673" cy="61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19, </a:t>
            </a:r>
            <a:r>
              <a:rPr lang="en-US" altLang="ko-KR" sz="1100" dirty="0" err="1">
                <a:solidFill>
                  <a:schemeClr val="bg1">
                    <a:lumMod val="50000"/>
                  </a:schemeClr>
                </a:solidFill>
              </a:rPr>
              <a:t>Hasinbeonyeong-ro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ko-KR" sz="1100" dirty="0" err="1">
                <a:solidFill>
                  <a:schemeClr val="bg1">
                    <a:lumMod val="50000"/>
                  </a:schemeClr>
                </a:solidFill>
              </a:rPr>
              <a:t>Saha-gu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, Busan, Republic of </a:t>
            </a:r>
            <a:r>
              <a:rPr lang="en-US" altLang="ko-KR" sz="1100" dirty="0" err="1">
                <a:solidFill>
                  <a:schemeClr val="bg1">
                    <a:lumMod val="50000"/>
                  </a:schemeClr>
                </a:solidFill>
              </a:rPr>
              <a:t>korea</a:t>
            </a:r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 49470</a:t>
            </a:r>
          </a:p>
          <a:p>
            <a:r>
              <a:rPr lang="en-US" altLang="ko-KR" sz="1100" dirty="0">
                <a:solidFill>
                  <a:schemeClr val="bg1">
                    <a:lumMod val="50000"/>
                  </a:schemeClr>
                </a:solidFill>
              </a:rPr>
              <a:t>http://www.vixum.co.kr</a:t>
            </a:r>
            <a:endParaRPr lang="ko-KR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125186" y="10141867"/>
            <a:ext cx="7309941" cy="2975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/>
          </a:p>
        </p:txBody>
      </p:sp>
      <p:sp>
        <p:nvSpPr>
          <p:cNvPr id="42" name="TextBox 41"/>
          <p:cNvSpPr txBox="1"/>
          <p:nvPr/>
        </p:nvSpPr>
        <p:spPr>
          <a:xfrm>
            <a:off x="5788441" y="10141868"/>
            <a:ext cx="1590260" cy="26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 </a:t>
            </a:r>
            <a:r>
              <a:rPr lang="ko-KR" altLang="en-US" sz="105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5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ko-KR" altLang="en-US" sz="105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833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517</Words>
  <Application>Microsoft Office PowerPoint</Application>
  <PresentationFormat>사용자 지정</PresentationFormat>
  <Paragraphs>152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Arial Unicode MS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곽 병윤</dc:creator>
  <cp:lastModifiedBy>hdkim</cp:lastModifiedBy>
  <cp:revision>35</cp:revision>
  <dcterms:created xsi:type="dcterms:W3CDTF">2018-08-27T01:24:55Z</dcterms:created>
  <dcterms:modified xsi:type="dcterms:W3CDTF">2018-10-25T10:08:26Z</dcterms:modified>
</cp:coreProperties>
</file>